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53" r:id="rId2"/>
    <p:sldId id="274" r:id="rId3"/>
    <p:sldId id="366" r:id="rId4"/>
    <p:sldId id="323" r:id="rId5"/>
    <p:sldId id="342" r:id="rId6"/>
    <p:sldId id="343" r:id="rId7"/>
    <p:sldId id="344" r:id="rId8"/>
    <p:sldId id="345" r:id="rId9"/>
    <p:sldId id="346" r:id="rId10"/>
    <p:sldId id="347" r:id="rId11"/>
    <p:sldId id="354" r:id="rId12"/>
    <p:sldId id="355" r:id="rId13"/>
    <p:sldId id="356" r:id="rId14"/>
    <p:sldId id="357" r:id="rId15"/>
    <p:sldId id="358" r:id="rId16"/>
    <p:sldId id="365" r:id="rId17"/>
    <p:sldId id="310" r:id="rId18"/>
    <p:sldId id="311" r:id="rId19"/>
    <p:sldId id="312" r:id="rId20"/>
    <p:sldId id="308" r:id="rId21"/>
    <p:sldId id="360" r:id="rId22"/>
    <p:sldId id="361" r:id="rId23"/>
    <p:sldId id="362" r:id="rId24"/>
    <p:sldId id="363" r:id="rId25"/>
    <p:sldId id="364" r:id="rId26"/>
    <p:sldId id="336" r:id="rId27"/>
    <p:sldId id="33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31835C-DEB1-4DFD-8882-D3281211A1BC}">
          <p14:sldIdLst>
            <p14:sldId id="353"/>
          </p14:sldIdLst>
        </p14:section>
        <p14:section name="Раздел без заголовка" id="{8386E002-E851-4117-86B5-2DF6AB58727D}">
          <p14:sldIdLst>
            <p14:sldId id="274"/>
            <p14:sldId id="366"/>
          </p14:sldIdLst>
        </p14:section>
        <p14:section name="Раздел без заголовка" id="{5879A821-B2FE-4B4D-8161-D4286A1DA0C1}">
          <p14:sldIdLst>
            <p14:sldId id="323"/>
            <p14:sldId id="342"/>
            <p14:sldId id="343"/>
            <p14:sldId id="344"/>
            <p14:sldId id="345"/>
            <p14:sldId id="346"/>
            <p14:sldId id="347"/>
            <p14:sldId id="354"/>
            <p14:sldId id="355"/>
            <p14:sldId id="356"/>
            <p14:sldId id="357"/>
            <p14:sldId id="358"/>
            <p14:sldId id="365"/>
            <p14:sldId id="310"/>
            <p14:sldId id="311"/>
            <p14:sldId id="312"/>
            <p14:sldId id="308"/>
            <p14:sldId id="360"/>
            <p14:sldId id="361"/>
            <p14:sldId id="362"/>
            <p14:sldId id="363"/>
            <p14:sldId id="364"/>
            <p14:sldId id="336"/>
            <p14:sldId id="33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63" d="100"/>
          <a:sy n="63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F83-A454-48D2-96EC-F7CDA8513E77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9156-1366-4BD1-8CC0-C90F78088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0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-51877"/>
            <a:ext cx="6696744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Присутствие греков в России в новое время</a:t>
            </a: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468" y="875859"/>
            <a:ext cx="5040560" cy="50491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5949280"/>
            <a:ext cx="8820472" cy="4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παρουσία των Ελλήνων στη Ρωσία κατά τους Νεότερους Χρόνους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076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50954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656839"/>
            <a:ext cx="7164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акционеров табачной фабрики «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Месаксуди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1912г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Κατάσταση μετόχων καπνεργοστασίου «Μεσαξούδη», 1912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8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https://rusgreek.ru/uploads/files/1521127257_1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43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301208"/>
            <a:ext cx="712879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Табачная фабрика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Месаксуди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г. Керчи в начале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столетия.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859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https://kerch.site/Yana/thumbs/%D0%A3%D0%BB%D0%B8%D1%86%D1%8B/tabachnaya-fabrika-kerch.-29-12-2017-11-30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48182"/>
            <a:ext cx="5832648" cy="40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157192"/>
            <a:ext cx="79208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Табачная фабрика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Месаксуди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г. Керчи. В настоящее время здание Керченского судоремонтного завода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10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https://rusgreek.ru/uploads/files/1521127460_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919166" cy="52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1175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46396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32" y="764704"/>
            <a:ext cx="828092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1893 году Константин Иванович приобрел место по ул.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Босфорской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(ныне ул. Свердлова, 22) и построил двухэтажный особняк, который перешел во владение сына — Петра Константиновича (ныне в этом здании располагается историко-археологический музей). Другой особняк, перешедший во владение сына — Владимира Константиновича, был построен на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Воронцовской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улице (ныне ул. Ленина, 8; в этом здании расположено городское управление МВД).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128" y="5949280"/>
            <a:ext cx="413119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Босфорская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ныне ул. Свердлова, 22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394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ÑÐ¾ÑÐ¾ Ð¾ÑÐ¾Ð±Ð½ÑÐºÐ° ÐÐµÑÐ°ÐºÑÑÐ´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72564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797152"/>
            <a:ext cx="72008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Особняк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Месаксуди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Керчи. В настоящее время здание занимает Керченский историко-археологический музей.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6604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 descr="https://rusgreek.ru/uploads/files/1521127299_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120680" cy="49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8770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860936" cy="363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498165"/>
            <a:ext cx="7920880" cy="132343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Φιλική Ἑταιρεία</a:t>
            </a:r>
            <a:r>
              <a:rPr lang="el-GR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Οδησσός, 1814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— «Дружественнон общество» — тайное общество (организация) греков, существовавшее в начале XIX века, целью которого было создание независимого греческого государства, Одесса,1814.</a:t>
            </a:r>
          </a:p>
        </p:txBody>
      </p:sp>
    </p:spTree>
    <p:extLst>
      <p:ext uri="{BB962C8B-B14F-4D97-AF65-F5344CB8AC3E}">
        <p14:creationId xmlns:p14="http://schemas.microsoft.com/office/powerpoint/2010/main" val="191897666"/>
      </p:ext>
    </p:extLst>
  </p:cSld>
  <p:clrMapOvr>
    <a:masterClrMapping/>
  </p:clrMapOvr>
  <p:transition spd="slow" advTm="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25504"/>
            <a:ext cx="2773790" cy="20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3020612"/>
            <a:ext cx="2016224" cy="27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4359557" cy="8522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ФИЛИКИ ЭТЕРИЯ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11560" y="2543068"/>
            <a:ext cx="3744416" cy="885932"/>
          </a:xfrm>
          <a:prstGeom prst="rect">
            <a:avLst/>
          </a:prstGeom>
        </p:spPr>
        <p:txBody>
          <a:bodyPr vert="horz" lIns="182880" tIns="91440" rtlCol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charset="2"/>
              <a:buNone/>
              <a:defRPr/>
            </a:pPr>
            <a:r>
              <a:rPr lang="ru-RU" sz="1800" b="1" dirty="0">
                <a:solidFill>
                  <a:srgbClr val="800000"/>
                </a:solidFill>
                <a:latin typeface="Book Antiqua" panose="02040602050305030304" pitchFamily="18" charset="0"/>
              </a:rPr>
              <a:t>Клятва вступающего в «Филики этерия»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211960" y="620606"/>
            <a:ext cx="3998912" cy="1922462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Book Antiqua" panose="02040602050305030304" pitchFamily="18" charset="0"/>
              </a:rPr>
              <a:t>Именно эта организация подготовила греков к борьбе за независимость и навсегда связала историю Одессы с историей национально–государственного возрождения Греции.</a:t>
            </a:r>
          </a:p>
        </p:txBody>
      </p:sp>
    </p:spTree>
    <p:extLst>
      <p:ext uri="{BB962C8B-B14F-4D97-AF65-F5344CB8AC3E}">
        <p14:creationId xmlns:p14="http://schemas.microsoft.com/office/powerpoint/2010/main" val="1197161463"/>
      </p:ext>
    </p:extLst>
  </p:cSld>
  <p:clrMapOvr>
    <a:masterClrMapping/>
  </p:clrMapOvr>
  <p:transition spd="slow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iki Hetairia House in Odessa-8.JPG">
            <a:extLst>
              <a:ext uri="{FF2B5EF4-FFF2-40B4-BE49-F238E27FC236}">
                <a16:creationId xmlns:a16="http://schemas.microsoft.com/office/drawing/2014/main" id="{D80C2436-F17D-4B18-8B91-00790A12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250px-Museum_of_Filiki_Eteria%2C_Odessa">
            <a:extLst>
              <a:ext uri="{FF2B5EF4-FFF2-40B4-BE49-F238E27FC236}">
                <a16:creationId xmlns:a16="http://schemas.microsoft.com/office/drawing/2014/main" id="{C2A299D3-D033-4DAB-ACCF-FFD34343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72480"/>
            <a:ext cx="3685908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250px-The_members_of_Filiki_Eteria%2C_Odessa">
            <a:extLst>
              <a:ext uri="{FF2B5EF4-FFF2-40B4-BE49-F238E27FC236}">
                <a16:creationId xmlns:a16="http://schemas.microsoft.com/office/drawing/2014/main" id="{BEF1C0EE-B163-4D4B-8938-C06D1DA1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823" y="3530415"/>
            <a:ext cx="3441353" cy="22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3CE541-49CE-4EEE-8941-CE170A825D0E}"/>
              </a:ext>
            </a:extLst>
          </p:cNvPr>
          <p:cNvSpPr/>
          <p:nvPr/>
        </p:nvSpPr>
        <p:spPr>
          <a:xfrm>
            <a:off x="1115616" y="5756420"/>
            <a:ext cx="7416824" cy="98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el-GR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Αναπαράσταση των Φιλικών, που συζητούν την ίδρυση της Φιλικής Εταιρείας στην Οδησσό το 1814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Музей ФИЛИКИ ЭТЕРИИ, Одесса, Красный пер., д. 18  (дом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Марасли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62487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800000"/>
                </a:solidFill>
                <a:latin typeface="Book Antiqua" panose="02040602050305030304" pitchFamily="18" charset="0"/>
              </a:rPr>
              <a:t>     Россия – Греция:</a:t>
            </a:r>
            <a:br>
              <a:rPr lang="ru-RU" i="1" dirty="0">
                <a:solidFill>
                  <a:srgbClr val="800000"/>
                </a:solidFill>
                <a:latin typeface="Book Antiqua" panose="02040602050305030304" pitchFamily="18" charset="0"/>
              </a:rPr>
            </a:br>
            <a:r>
              <a:rPr lang="ru-RU" i="1" dirty="0">
                <a:solidFill>
                  <a:srgbClr val="800000"/>
                </a:solidFill>
                <a:latin typeface="Book Antiqua" panose="02040602050305030304" pitchFamily="18" charset="0"/>
              </a:rPr>
              <a:t>                    общие страницы истории</a:t>
            </a:r>
          </a:p>
        </p:txBody>
      </p:sp>
      <p:pic>
        <p:nvPicPr>
          <p:cNvPr id="5122" name="Picture 2" descr="\\192.168.0.106\Data\ДОКУМЕНТЫ1\2016\PROJECTS 2016\Лекция Теодоры,24.04.2016\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134371" cy="232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Ελλάδα – Ρωσία</a:t>
            </a: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  <a:r>
              <a:rPr lang="ru-RU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      </a:t>
            </a:r>
            <a:r>
              <a:rPr lang="el-GR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κοινές σελίδες ιστορίας</a:t>
            </a:r>
            <a:endParaRPr lang="ru-RU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8261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.Ð.ÐÐ°ÑÐ°Ð·Ð»Ñ.jpg">
            <a:extLst>
              <a:ext uri="{FF2B5EF4-FFF2-40B4-BE49-F238E27FC236}">
                <a16:creationId xmlns:a16="http://schemas.microsoft.com/office/drawing/2014/main" id="{0205C055-01DE-423C-A352-EC71D0E2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29247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7FB5CA-5AEE-4FFC-A1D9-16CF93D54667}"/>
              </a:ext>
            </a:extLst>
          </p:cNvPr>
          <p:cNvSpPr/>
          <p:nvPr/>
        </p:nvSpPr>
        <p:spPr>
          <a:xfrm>
            <a:off x="2542656" y="5301208"/>
            <a:ext cx="43270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ГРИГОРИЙ Григорьевич МАРАСЛИ</a:t>
            </a:r>
            <a:endParaRPr lang="en-US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ΓΡΗΓΟΡΙΟΣ ΓΡΗΓΟΡΙΟΥ ΜΑΡΑΣΛΗΣ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1831-1907</a:t>
            </a:r>
          </a:p>
        </p:txBody>
      </p:sp>
    </p:spTree>
    <p:extLst>
      <p:ext uri="{BB962C8B-B14F-4D97-AF65-F5344CB8AC3E}">
        <p14:creationId xmlns:p14="http://schemas.microsoft.com/office/powerpoint/2010/main" val="1590477598"/>
      </p:ext>
    </p:extLst>
  </p:cSld>
  <p:clrMapOvr>
    <a:masterClrMapping/>
  </p:clrMapOvr>
  <p:transition spd="slow" advTm="5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-RODOKANAKI-1">
            <a:extLst>
              <a:ext uri="{FF2B5EF4-FFF2-40B4-BE49-F238E27FC236}">
                <a16:creationId xmlns:a16="http://schemas.microsoft.com/office/drawing/2014/main" id="{AB8BFEA2-0B5E-43A9-AA1D-6C1223E0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312368" cy="45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B6CA4B-802E-4E64-AFE9-C970107BF608}"/>
              </a:ext>
            </a:extLst>
          </p:cNvPr>
          <p:cNvSpPr/>
          <p:nvPr/>
        </p:nvSpPr>
        <p:spPr>
          <a:xfrm>
            <a:off x="2263506" y="5229200"/>
            <a:ext cx="425776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707130" algn="l"/>
              </a:tabLst>
            </a:pP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 Павлович Родоканаки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07130" algn="l"/>
              </a:tabLst>
            </a:pPr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Θεόδωρος Ροδοκανάκης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0713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1797— 1882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048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http://opeterburge.ru/images/photo_gallery/Dostoprimechatelnosti/002_osobnyaki/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37107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 descr="http://opeterburge.ru/images/article/34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3761631" cy="28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620688"/>
            <a:ext cx="334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Знаменитый особняк  на Конногвардейском бульваре в центре Санкт-Петербурга, </a:t>
            </a:r>
            <a: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 с маврами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собственность Ф.П. Родоканаки /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399" y="3573016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Τ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ο π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ερίφημο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α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νάκτορο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Οίκος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με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τους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μα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ύρους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στο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κέντρο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της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Αγί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ας Πετρούπολης (επί της οδού Krasnogvardeiskyi bulvar), </a:t>
            </a:r>
            <a:r>
              <a:rPr lang="el-GR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ιδιοκτησία Θ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l-GR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Ροδοκανάκη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5947651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13600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436510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Απόφοιτοι Ροδοκανάκειου Παρθεναγωγείου Οδησσού, 1915.</a:t>
            </a:r>
          </a:p>
          <a:p>
            <a:endParaRPr lang="el-G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[Από το βιβλίο «Ο Ελληνισμός της Ρωσίας και τα 33 χρόνια του εν Αθήναις Σωματείου των εκ Ρωσίας Ελλήνων». Επιμέλεια Ε. Παυλίδου. Αθήναι, 1953.]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Родоканакиевского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Девичьего Училища. Одесса, 1915 г. Из книги: Эллинизм России, под. ред. Э.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Павлидиса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Афины, 1953 г.</a:t>
            </a:r>
          </a:p>
        </p:txBody>
      </p:sp>
    </p:spTree>
    <p:extLst>
      <p:ext uri="{BB962C8B-B14F-4D97-AF65-F5344CB8AC3E}">
        <p14:creationId xmlns:p14="http://schemas.microsoft.com/office/powerpoint/2010/main" val="221780430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9791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46524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Εγκαίνια Εκκλησίας Μαρασλείου Γηροκομείου Οδησσού.</a:t>
            </a:r>
          </a:p>
          <a:p>
            <a:endParaRPr lang="el-G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[Από το βιβλίο «Ο Ελληνισμός της Ρωσίας και τα 33 χρόνια του εν Αθήναις Σωματείου των εκ Ρωσίας Ελλήνων». Επιμέλεια Ε. Παυλίδου. Αθήναι, 1953. ]/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Храма в Доме Престарелых им.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Марисли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Одессе. Из книги: Эллинизм России, под. ред. Э.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Павлидиса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Афины, 1953 г.</a:t>
            </a:r>
          </a:p>
        </p:txBody>
      </p:sp>
    </p:spTree>
    <p:extLst>
      <p:ext uri="{BB962C8B-B14F-4D97-AF65-F5344CB8AC3E}">
        <p14:creationId xmlns:p14="http://schemas.microsoft.com/office/powerpoint/2010/main" val="174978106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7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470918"/>
            <a:ext cx="5472608" cy="41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58112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Εκατονταετηρίς της Ελληνικής Εκκλησίας Αγίας Τριάδος Οδησσού, 1906. [Από το βιβλίο «Ο Ελληνισμός της Ρωσίας και τα 33 χρόνια του εν Αθήναις Σωματείου των εκ Ρωσίας Ελλήνων». Επιμέλεια Ε. Παυλίδου. Αθήναι, 1953.]/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Торжества по случаю исполнения 100летия греческой церкви Святой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Троцы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Одессе, 1906 год. Из книги: Эллинизм России, под. ред. Э.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Павлидиса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Афины, 1953 г.</a:t>
            </a:r>
          </a:p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89449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66255"/>
            <a:ext cx="3334180" cy="3334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494" y="955523"/>
            <a:ext cx="4450097" cy="33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032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04664"/>
            <a:ext cx="55626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326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192.168.0.106\Data\ДОКУМЕНТЫ1\2016\PROJECTS 2016\Библиотека 119,24-26.05.2016\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290" y="2782524"/>
            <a:ext cx="1174928" cy="9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\\192.168.0.106\Data\ДОКУМЕНТЫ1\2016\ЛОГО 2016\ГКЦ новый\LOGO_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2842766" cy="10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463" y="5146522"/>
            <a:ext cx="445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Греческий Культурный Центр, Москва</a:t>
            </a:r>
          </a:p>
          <a:p>
            <a:r>
              <a:rPr lang="en-US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www.hecucenter.ru</a:t>
            </a:r>
            <a:endParaRPr lang="ru-RU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2" descr="\\192.168.0.106\Data\ДОКУМЕНТЫ1\2016\PROJECTS 2016\Библиотека 119,24-26.05.2016\10.png">
            <a:extLst>
              <a:ext uri="{FF2B5EF4-FFF2-40B4-BE49-F238E27FC236}">
                <a16:creationId xmlns:a16="http://schemas.microsoft.com/office/drawing/2014/main" id="{835E7629-CCDF-4899-BF20-13977C56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924" y="2769340"/>
            <a:ext cx="1191306" cy="9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0.106\Data\ДОКУМЕНТЫ1\2016\PROJECTS 2016\Библиотека 119,24-26.05.2016\10.png">
            <a:extLst>
              <a:ext uri="{FF2B5EF4-FFF2-40B4-BE49-F238E27FC236}">
                <a16:creationId xmlns:a16="http://schemas.microsoft.com/office/drawing/2014/main" id="{BA9F9180-5515-4A32-BFC5-3E6A09B2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764" y="2770962"/>
            <a:ext cx="1203651" cy="9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0.106\Data\ДОКУМЕНТЫ1\2016\PROJECTS 2016\Библиотека 119,24-26.05.2016\10.png">
            <a:extLst>
              <a:ext uri="{FF2B5EF4-FFF2-40B4-BE49-F238E27FC236}">
                <a16:creationId xmlns:a16="http://schemas.microsoft.com/office/drawing/2014/main" id="{AC5CDC62-8362-4601-8E3E-4A61A823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683" y="2792463"/>
            <a:ext cx="1174928" cy="9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0.106\Data\ДОКУМЕНТЫ1\2016\PROJECTS 2016\Библиотека 119,24-26.05.2016\10.png">
            <a:extLst>
              <a:ext uri="{FF2B5EF4-FFF2-40B4-BE49-F238E27FC236}">
                <a16:creationId xmlns:a16="http://schemas.microsoft.com/office/drawing/2014/main" id="{25598494-8C34-483F-84F2-45B8C4F2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49" y="2792463"/>
            <a:ext cx="1174928" cy="9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0.106\Data\ДОКУМЕНТЫ1\2016\PROJECTS 2016\Библиотека 119,24-26.05.2016\10.png">
            <a:extLst>
              <a:ext uri="{FF2B5EF4-FFF2-40B4-BE49-F238E27FC236}">
                <a16:creationId xmlns:a16="http://schemas.microsoft.com/office/drawing/2014/main" id="{438B5269-3CB1-423D-A695-D2C829F3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914" y="2764370"/>
            <a:ext cx="1203651" cy="9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522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53A7D-8C92-48A3-8AC9-06266560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8F864-625F-4CF5-A85F-9E937173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>
              <a:solidFill>
                <a:srgbClr val="C00000"/>
              </a:solidFill>
            </a:endParaRP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ГРЕКИ В ИСТОРИИ РОССИИ	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4-я лекция: Общие страницы в истории Греции и России. Греки на юге Российской Империи (начало XIX – начало XX вв.). Семья предпринимателей «Родоканаки» в Одессе.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8299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f8f99870c0851e46462f10c5592920a_L">
            <a:extLst>
              <a:ext uri="{FF2B5EF4-FFF2-40B4-BE49-F238E27FC236}">
                <a16:creationId xmlns:a16="http://schemas.microsoft.com/office/drawing/2014/main" id="{DBC58801-17D2-4404-8275-A152D95F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798" y="1196752"/>
            <a:ext cx="4098404" cy="309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75846B-6D0F-418A-AD0F-990E2B7217C3}"/>
              </a:ext>
            </a:extLst>
          </p:cNvPr>
          <p:cNvSpPr/>
          <p:nvPr/>
        </p:nvSpPr>
        <p:spPr>
          <a:xfrm>
            <a:off x="2238703" y="4635062"/>
            <a:ext cx="501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Константин Иванович </a:t>
            </a:r>
            <a:r>
              <a:rPr 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Месаксуди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Κωνσταντίνος Μεσαξούδης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1836 - 1908</a:t>
            </a:r>
          </a:p>
        </p:txBody>
      </p:sp>
    </p:spTree>
    <p:extLst>
      <p:ext uri="{BB962C8B-B14F-4D97-AF65-F5344CB8AC3E}">
        <p14:creationId xmlns:p14="http://schemas.microsoft.com/office/powerpoint/2010/main" val="6838095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Рисунок 26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38" y="620688"/>
            <a:ext cx="3600400" cy="54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ая соединительная линия 259"/>
          <p:cNvSpPr>
            <a:spLocks noChangeShapeType="1"/>
          </p:cNvSpPr>
          <p:nvPr/>
        </p:nvSpPr>
        <p:spPr bwMode="auto">
          <a:xfrm>
            <a:off x="2255838" y="2593975"/>
            <a:ext cx="19050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ая соединительная линия 258"/>
          <p:cNvSpPr>
            <a:spLocks noChangeShapeType="1"/>
          </p:cNvSpPr>
          <p:nvPr/>
        </p:nvSpPr>
        <p:spPr bwMode="auto">
          <a:xfrm>
            <a:off x="2255838" y="2593975"/>
            <a:ext cx="1905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ая соединительная линия 257"/>
          <p:cNvSpPr>
            <a:spLocks noChangeShapeType="1"/>
          </p:cNvSpPr>
          <p:nvPr/>
        </p:nvSpPr>
        <p:spPr bwMode="auto">
          <a:xfrm>
            <a:off x="8716963" y="2593975"/>
            <a:ext cx="19050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ая соединительная линия 256"/>
          <p:cNvSpPr>
            <a:spLocks noChangeShapeType="1"/>
          </p:cNvSpPr>
          <p:nvPr/>
        </p:nvSpPr>
        <p:spPr bwMode="auto">
          <a:xfrm>
            <a:off x="8716963" y="2593975"/>
            <a:ext cx="1905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ая соединительная линия 255"/>
          <p:cNvSpPr>
            <a:spLocks noChangeShapeType="1"/>
          </p:cNvSpPr>
          <p:nvPr/>
        </p:nvSpPr>
        <p:spPr bwMode="auto">
          <a:xfrm>
            <a:off x="2522538" y="2670175"/>
            <a:ext cx="0" cy="1905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ая соединительная линия 254"/>
          <p:cNvSpPr>
            <a:spLocks noChangeShapeType="1"/>
          </p:cNvSpPr>
          <p:nvPr/>
        </p:nvSpPr>
        <p:spPr bwMode="auto">
          <a:xfrm>
            <a:off x="2522538" y="2670175"/>
            <a:ext cx="0" cy="190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ая соединительная линия 253"/>
          <p:cNvSpPr>
            <a:spLocks noChangeShapeType="1"/>
          </p:cNvSpPr>
          <p:nvPr/>
        </p:nvSpPr>
        <p:spPr bwMode="auto">
          <a:xfrm>
            <a:off x="8640763" y="2670175"/>
            <a:ext cx="0" cy="1905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ая соединительная линия 252"/>
          <p:cNvSpPr>
            <a:spLocks noChangeShapeType="1"/>
          </p:cNvSpPr>
          <p:nvPr/>
        </p:nvSpPr>
        <p:spPr bwMode="auto">
          <a:xfrm>
            <a:off x="8640763" y="2670175"/>
            <a:ext cx="0" cy="190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600159" y="1065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646363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89388" y="404664"/>
            <a:ext cx="43942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Δι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αφημιστική αφίσα δεκαετίας 1920: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«Καπνίζετε τσιγάρα των καλύτερων εργοστασίων της Κριμαίας, πρώην ‘‘Μεσαξούδη’’ και ‘‘Σταμπόλη’’ κ.ά., που προέρχονται από καπνά της νότιας Κρι-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μαίας και του Σουχούμι.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KRIMTABACTRUST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 Παράρτημα του Πετρογκράντ. Λεωφ. 25ης Οκτωβρίου 54, τηλ. 5-36-52.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Σε κρατικούς φορείς, συνεταιρισμούς και συλλόγους (κολλεκτίβες) προσφέρεται έκπτωση.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Για αγοραστές από άλλες πόλεις προβλέπεται μία συσκευασία δωρεάν».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Πηγή: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AKGIKZ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– Αρχείο Κρατικού Μουσείου Ιστορίας και Πολιτισμού του Κερτς. /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Рекламная брошюра табачной фабрики «</a:t>
            </a:r>
            <a:r>
              <a:rPr lang="ru-RU" alt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Месаксуди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», 1920-е гг.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Архив Керченского Государственного Историко-Культурного Заповедника (АКГИКЗ</a:t>
            </a:r>
            <a:r>
              <a:rPr lang="ru-RU" altLang="ru-RU" b="1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04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476672"/>
            <a:ext cx="5612831" cy="31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3641355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Κωνσταντίνος Μεσαξούδης. [Από το βιβλίο «Ο Ελληνισμός της Ρωσίας και τα 33 χρόνια του εν Αθήναις Σωματείου των εκ Ρωσίας Ελλήνων». Επιμέλεια Ε. Παυλίδου. Αθήναι, 1953.]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Иванович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Месаксуди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книги: Эллинизм России, под. ред. Э.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Павлидиса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Афины, 1953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56357" y="3635623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Μαρία Μεσαξούδη.</a:t>
            </a:r>
          </a:p>
          <a:p>
            <a:r>
              <a:rPr lang="el-G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[Από το βιβλίο «Ο Ελληνισμός της Ρωσίας και τα 33 χρόνια του εν Αθήναις Σωματείου των εκ Ρωσίας Ελλήνων». Επιμέλεια Ε. Παυλίδου. Αθήναι, 1953.] / 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Месаксуди. Из книги: Эллинизм России, под. ред. Э. Павлидиса. Афины, 1953</a:t>
            </a:r>
          </a:p>
        </p:txBody>
      </p:sp>
    </p:spTree>
    <p:extLst>
      <p:ext uri="{BB962C8B-B14F-4D97-AF65-F5344CB8AC3E}">
        <p14:creationId xmlns:p14="http://schemas.microsoft.com/office/powerpoint/2010/main" val="390571306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392488" cy="52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90872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Ελπίς (Ναντέζντα) Μεσαξούδη.</a:t>
            </a:r>
          </a:p>
          <a:p>
            <a:endParaRPr lang="el-G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[Από το βιβλίο «Ο Ελληνισμός της Ρωσίας και τα 33 χρόνια του εν Αθήναις Σωματείου των εκ Ρωσίας Ελλήνων». Επιμέλεια Ε. Παυλίδου. Αθήναι, 1953.]/ </a:t>
            </a: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Месаксуди. Из книги: Эллинизм России, под. ред. Э. Павлидиса. Афины, 1953 г.</a:t>
            </a:r>
          </a:p>
        </p:txBody>
      </p:sp>
    </p:spTree>
    <p:extLst>
      <p:ext uri="{BB962C8B-B14F-4D97-AF65-F5344CB8AC3E}">
        <p14:creationId xmlns:p14="http://schemas.microsoft.com/office/powerpoint/2010/main" val="26270480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911944" cy="46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45224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аренды поместий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Месаксуди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Συμβόλαιο ενοικίασης κτημάτων, που ανήκουν στην οικογένεια «Μεσαξούδη», 1905. Κεντρικό Κρατικό Αρχείο Κριμαίας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45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577638" cy="472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125387"/>
            <a:ext cx="82089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акционеров табачной фабрики «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Месаксуди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1912г.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Κατάσταση μετόχων καπνεργοστασίου «Μεσαξούδη», 1912. </a:t>
            </a: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Κεντρικό Κρατικό Αρχείο Κριμαίας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0443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5899</TotalTime>
  <Words>801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Book Antiqua</vt:lpstr>
      <vt:lpstr>Calibri</vt:lpstr>
      <vt:lpstr>Times New Roman</vt:lpstr>
      <vt:lpstr>Verdana</vt:lpstr>
      <vt:lpstr>Wingdings 2</vt:lpstr>
      <vt:lpstr>Wingdings 3</vt:lpstr>
      <vt:lpstr>Аспект</vt:lpstr>
      <vt:lpstr>Презентация PowerPoint</vt:lpstr>
      <vt:lpstr>     Россия – Греция:                     общие страницы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ФИЛИКИ ЭТЕРИЯ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Bonya</dc:creator>
  <cp:lastModifiedBy>HP</cp:lastModifiedBy>
  <cp:revision>127</cp:revision>
  <dcterms:created xsi:type="dcterms:W3CDTF">2016-02-28T22:54:31Z</dcterms:created>
  <dcterms:modified xsi:type="dcterms:W3CDTF">2019-09-24T13:14:23Z</dcterms:modified>
</cp:coreProperties>
</file>